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0"/>
  </p:notesMasterIdLst>
  <p:sldIdLst>
    <p:sldId id="256" r:id="rId3"/>
    <p:sldId id="258" r:id="rId4"/>
    <p:sldId id="257" r:id="rId5"/>
    <p:sldId id="260" r:id="rId6"/>
    <p:sldId id="264"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971B"/>
    <a:srgbClr val="404040"/>
    <a:srgbClr val="191919"/>
    <a:srgbClr val="272727"/>
    <a:srgbClr val="23241C"/>
    <a:srgbClr val="4472C4"/>
    <a:srgbClr val="00D4EF"/>
    <a:srgbClr val="1C1E14"/>
    <a:srgbClr val="1C1E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55" autoAdjust="0"/>
    <p:restoredTop sz="94356"/>
  </p:normalViewPr>
  <p:slideViewPr>
    <p:cSldViewPr snapToGrid="0">
      <p:cViewPr>
        <p:scale>
          <a:sx n="86" d="100"/>
          <a:sy n="86" d="100"/>
        </p:scale>
        <p:origin x="824" y="5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733ABD-9842-465A-BEA4-FA66D732E671}"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A2DE7138-0796-4AE2-A85F-00727B3A5A67}">
      <dgm:prSet/>
      <dgm:spPr/>
      <dgm:t>
        <a:bodyPr anchor="ctr"/>
        <a:lstStyle/>
        <a:p>
          <a:pPr>
            <a:lnSpc>
              <a:spcPct val="100000"/>
            </a:lnSpc>
          </a:pPr>
          <a:r>
            <a:rPr lang="en-US" b="1" dirty="0">
              <a:solidFill>
                <a:srgbClr val="4472C4"/>
              </a:solidFill>
            </a:rPr>
            <a:t>Thinking Right In Sport</a:t>
          </a:r>
        </a:p>
      </dgm:t>
    </dgm:pt>
    <dgm:pt modelId="{8A87E4C5-D0AF-44EA-9952-4B554E099CBA}" type="parTrans" cxnId="{0CDABBC4-9E2E-4475-8036-753BF143C67B}">
      <dgm:prSet/>
      <dgm:spPr/>
      <dgm:t>
        <a:bodyPr/>
        <a:lstStyle/>
        <a:p>
          <a:endParaRPr lang="en-US"/>
        </a:p>
      </dgm:t>
    </dgm:pt>
    <dgm:pt modelId="{E7653E24-E066-4DB3-876C-68E6BF5E96E1}" type="sibTrans" cxnId="{0CDABBC4-9E2E-4475-8036-753BF143C67B}">
      <dgm:prSet/>
      <dgm:spPr/>
      <dgm:t>
        <a:bodyPr/>
        <a:lstStyle/>
        <a:p>
          <a:endParaRPr lang="en-US"/>
        </a:p>
      </dgm:t>
    </dgm:pt>
    <dgm:pt modelId="{D5834768-5153-49A1-9F15-168C7646800E}">
      <dgm:prSet/>
      <dgm:spPr/>
      <dgm:t>
        <a:bodyPr/>
        <a:lstStyle/>
        <a:p>
          <a:pPr>
            <a:lnSpc>
              <a:spcPct val="100000"/>
            </a:lnSpc>
          </a:pPr>
          <a:r>
            <a:rPr lang="en-US" b="1" dirty="0">
              <a:solidFill>
                <a:srgbClr val="4472C4"/>
              </a:solidFill>
            </a:rPr>
            <a:t>Mental Toughness</a:t>
          </a:r>
        </a:p>
      </dgm:t>
    </dgm:pt>
    <dgm:pt modelId="{D846BCCF-173D-4503-AB36-777B9D7DAC23}" type="parTrans" cxnId="{1FF136C1-350D-4783-97A4-3F882DC5FC3C}">
      <dgm:prSet/>
      <dgm:spPr/>
      <dgm:t>
        <a:bodyPr/>
        <a:lstStyle/>
        <a:p>
          <a:endParaRPr lang="en-US"/>
        </a:p>
      </dgm:t>
    </dgm:pt>
    <dgm:pt modelId="{6992E21D-7BCC-40C1-8209-1DD8EF012273}" type="sibTrans" cxnId="{1FF136C1-350D-4783-97A4-3F882DC5FC3C}">
      <dgm:prSet/>
      <dgm:spPr/>
      <dgm:t>
        <a:bodyPr/>
        <a:lstStyle/>
        <a:p>
          <a:endParaRPr lang="en-US"/>
        </a:p>
      </dgm:t>
    </dgm:pt>
    <dgm:pt modelId="{188BAB54-0F1F-4DC4-8C48-695D508C0C7F}" type="pres">
      <dgm:prSet presAssocID="{E6733ABD-9842-465A-BEA4-FA66D732E671}" presName="root" presStyleCnt="0">
        <dgm:presLayoutVars>
          <dgm:dir/>
          <dgm:resizeHandles val="exact"/>
        </dgm:presLayoutVars>
      </dgm:prSet>
      <dgm:spPr/>
    </dgm:pt>
    <dgm:pt modelId="{8D977803-F9E4-4805-8E68-33D433F51038}" type="pres">
      <dgm:prSet presAssocID="{A2DE7138-0796-4AE2-A85F-00727B3A5A67}" presName="compNode" presStyleCnt="0"/>
      <dgm:spPr/>
    </dgm:pt>
    <dgm:pt modelId="{D103595B-EDFF-48B0-B6BF-6E4FCDC8DB16}" type="pres">
      <dgm:prSet presAssocID="{A2DE7138-0796-4AE2-A85F-00727B3A5A67}" presName="iconRect" presStyleLbl="node1" presStyleIdx="0" presStyleCnt="2" custScaleX="203955" custScaleY="197703" custLinFactNeighborX="-31688" custLinFactNeighborY="-761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occer"/>
        </a:ext>
      </dgm:extLst>
    </dgm:pt>
    <dgm:pt modelId="{5B29F9AE-C5DF-4D27-AF5B-9E5CA7D3B202}" type="pres">
      <dgm:prSet presAssocID="{A2DE7138-0796-4AE2-A85F-00727B3A5A67}" presName="spaceRect" presStyleCnt="0"/>
      <dgm:spPr/>
    </dgm:pt>
    <dgm:pt modelId="{4F9E18A2-D683-4544-BF6D-93108C232592}" type="pres">
      <dgm:prSet presAssocID="{A2DE7138-0796-4AE2-A85F-00727B3A5A67}" presName="textRect" presStyleLbl="revTx" presStyleIdx="0" presStyleCnt="2" custLinFactNeighborX="-14283" custLinFactNeighborY="2705">
        <dgm:presLayoutVars>
          <dgm:chMax val="1"/>
          <dgm:chPref val="1"/>
        </dgm:presLayoutVars>
      </dgm:prSet>
      <dgm:spPr/>
    </dgm:pt>
    <dgm:pt modelId="{E871F033-E17C-4342-981D-63F71AC5AD2C}" type="pres">
      <dgm:prSet presAssocID="{E7653E24-E066-4DB3-876C-68E6BF5E96E1}" presName="sibTrans" presStyleCnt="0"/>
      <dgm:spPr/>
    </dgm:pt>
    <dgm:pt modelId="{AA463BC0-C0F0-4D8A-B3DF-66C48D935805}" type="pres">
      <dgm:prSet presAssocID="{D5834768-5153-49A1-9F15-168C7646800E}" presName="compNode" presStyleCnt="0"/>
      <dgm:spPr/>
    </dgm:pt>
    <dgm:pt modelId="{AC479CCD-281F-41B9-BC70-E4152F2ADE01}" type="pres">
      <dgm:prSet presAssocID="{D5834768-5153-49A1-9F15-168C7646800E}" presName="iconRect" presStyleLbl="node1" presStyleIdx="1" presStyleCnt="2" custScaleX="198928" custScaleY="195988" custLinFactNeighborX="38729" custLinFactNeighborY="-828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rain in head"/>
        </a:ext>
      </dgm:extLst>
    </dgm:pt>
    <dgm:pt modelId="{C6F599DC-5BBF-4A21-BF3F-16D1433B1758}" type="pres">
      <dgm:prSet presAssocID="{D5834768-5153-49A1-9F15-168C7646800E}" presName="spaceRect" presStyleCnt="0"/>
      <dgm:spPr/>
    </dgm:pt>
    <dgm:pt modelId="{C1553BDF-2418-481F-B366-6A8CBFE5B2AD}" type="pres">
      <dgm:prSet presAssocID="{D5834768-5153-49A1-9F15-168C7646800E}" presName="textRect" presStyleLbl="revTx" presStyleIdx="1" presStyleCnt="2" custLinFactNeighborX="16644" custLinFactNeighborY="17751">
        <dgm:presLayoutVars>
          <dgm:chMax val="1"/>
          <dgm:chPref val="1"/>
        </dgm:presLayoutVars>
      </dgm:prSet>
      <dgm:spPr/>
    </dgm:pt>
  </dgm:ptLst>
  <dgm:cxnLst>
    <dgm:cxn modelId="{1A92B165-F728-46D9-ABAC-CC44D944AB9C}" type="presOf" srcId="{A2DE7138-0796-4AE2-A85F-00727B3A5A67}" destId="{4F9E18A2-D683-4544-BF6D-93108C232592}" srcOrd="0" destOrd="0" presId="urn:microsoft.com/office/officeart/2018/2/layout/IconLabelList"/>
    <dgm:cxn modelId="{370A3A69-C28C-4001-9EAC-D42D140671BA}" type="presOf" srcId="{E6733ABD-9842-465A-BEA4-FA66D732E671}" destId="{188BAB54-0F1F-4DC4-8C48-695D508C0C7F}" srcOrd="0" destOrd="0" presId="urn:microsoft.com/office/officeart/2018/2/layout/IconLabelList"/>
    <dgm:cxn modelId="{1E92EE86-6411-427A-BFEB-53E1560B6080}" type="presOf" srcId="{D5834768-5153-49A1-9F15-168C7646800E}" destId="{C1553BDF-2418-481F-B366-6A8CBFE5B2AD}" srcOrd="0" destOrd="0" presId="urn:microsoft.com/office/officeart/2018/2/layout/IconLabelList"/>
    <dgm:cxn modelId="{1FF136C1-350D-4783-97A4-3F882DC5FC3C}" srcId="{E6733ABD-9842-465A-BEA4-FA66D732E671}" destId="{D5834768-5153-49A1-9F15-168C7646800E}" srcOrd="1" destOrd="0" parTransId="{D846BCCF-173D-4503-AB36-777B9D7DAC23}" sibTransId="{6992E21D-7BCC-40C1-8209-1DD8EF012273}"/>
    <dgm:cxn modelId="{0CDABBC4-9E2E-4475-8036-753BF143C67B}" srcId="{E6733ABD-9842-465A-BEA4-FA66D732E671}" destId="{A2DE7138-0796-4AE2-A85F-00727B3A5A67}" srcOrd="0" destOrd="0" parTransId="{8A87E4C5-D0AF-44EA-9952-4B554E099CBA}" sibTransId="{E7653E24-E066-4DB3-876C-68E6BF5E96E1}"/>
    <dgm:cxn modelId="{5AEB5599-9AC2-4666-8D56-ABEBBF9D0C92}" type="presParOf" srcId="{188BAB54-0F1F-4DC4-8C48-695D508C0C7F}" destId="{8D977803-F9E4-4805-8E68-33D433F51038}" srcOrd="0" destOrd="0" presId="urn:microsoft.com/office/officeart/2018/2/layout/IconLabelList"/>
    <dgm:cxn modelId="{EA259A4F-39C1-4F3B-89B8-BE4000993DDC}" type="presParOf" srcId="{8D977803-F9E4-4805-8E68-33D433F51038}" destId="{D103595B-EDFF-48B0-B6BF-6E4FCDC8DB16}" srcOrd="0" destOrd="0" presId="urn:microsoft.com/office/officeart/2018/2/layout/IconLabelList"/>
    <dgm:cxn modelId="{34829BDF-0E73-41B5-8524-F1FEFFFCE714}" type="presParOf" srcId="{8D977803-F9E4-4805-8E68-33D433F51038}" destId="{5B29F9AE-C5DF-4D27-AF5B-9E5CA7D3B202}" srcOrd="1" destOrd="0" presId="urn:microsoft.com/office/officeart/2018/2/layout/IconLabelList"/>
    <dgm:cxn modelId="{C50B0B1D-F7B7-4207-8737-CE79ADFC05AE}" type="presParOf" srcId="{8D977803-F9E4-4805-8E68-33D433F51038}" destId="{4F9E18A2-D683-4544-BF6D-93108C232592}" srcOrd="2" destOrd="0" presId="urn:microsoft.com/office/officeart/2018/2/layout/IconLabelList"/>
    <dgm:cxn modelId="{4BF5B7A5-98A2-462F-8D82-F350D630DD4A}" type="presParOf" srcId="{188BAB54-0F1F-4DC4-8C48-695D508C0C7F}" destId="{E871F033-E17C-4342-981D-63F71AC5AD2C}" srcOrd="1" destOrd="0" presId="urn:microsoft.com/office/officeart/2018/2/layout/IconLabelList"/>
    <dgm:cxn modelId="{9A91FB89-41C8-4171-AD1F-8439F0C5C26D}" type="presParOf" srcId="{188BAB54-0F1F-4DC4-8C48-695D508C0C7F}" destId="{AA463BC0-C0F0-4D8A-B3DF-66C48D935805}" srcOrd="2" destOrd="0" presId="urn:microsoft.com/office/officeart/2018/2/layout/IconLabelList"/>
    <dgm:cxn modelId="{B768B8F6-D0F8-40F0-BB58-5355031F9C16}" type="presParOf" srcId="{AA463BC0-C0F0-4D8A-B3DF-66C48D935805}" destId="{AC479CCD-281F-41B9-BC70-E4152F2ADE01}" srcOrd="0" destOrd="0" presId="urn:microsoft.com/office/officeart/2018/2/layout/IconLabelList"/>
    <dgm:cxn modelId="{E12C4084-C66F-4DCC-ADBB-965A297AC59D}" type="presParOf" srcId="{AA463BC0-C0F0-4D8A-B3DF-66C48D935805}" destId="{C6F599DC-5BBF-4A21-BF3F-16D1433B1758}" srcOrd="1" destOrd="0" presId="urn:microsoft.com/office/officeart/2018/2/layout/IconLabelList"/>
    <dgm:cxn modelId="{5F785D36-EDC4-4AE4-9AE2-AE05D62442B0}" type="presParOf" srcId="{AA463BC0-C0F0-4D8A-B3DF-66C48D935805}" destId="{C1553BDF-2418-481F-B366-6A8CBFE5B2AD}"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3595B-EDFF-48B0-B6BF-6E4FCDC8DB16}">
      <dsp:nvSpPr>
        <dsp:cNvPr id="0" name=""/>
        <dsp:cNvSpPr/>
      </dsp:nvSpPr>
      <dsp:spPr>
        <a:xfrm>
          <a:off x="707129" y="0"/>
          <a:ext cx="3964885" cy="384334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9E18A2-D683-4544-BF6D-93108C232592}">
      <dsp:nvSpPr>
        <dsp:cNvPr id="0" name=""/>
        <dsp:cNvSpPr/>
      </dsp:nvSpPr>
      <dsp:spPr>
        <a:xfrm>
          <a:off x="528561" y="3517055"/>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600200">
            <a:lnSpc>
              <a:spcPct val="100000"/>
            </a:lnSpc>
            <a:spcBef>
              <a:spcPct val="0"/>
            </a:spcBef>
            <a:spcAft>
              <a:spcPct val="35000"/>
            </a:spcAft>
            <a:buNone/>
          </a:pPr>
          <a:r>
            <a:rPr lang="en-US" sz="3600" b="1" kern="1200" dirty="0">
              <a:solidFill>
                <a:srgbClr val="4472C4"/>
              </a:solidFill>
            </a:rPr>
            <a:t>Thinking Right In Sport</a:t>
          </a:r>
        </a:p>
      </dsp:txBody>
      <dsp:txXfrm>
        <a:off x="528561" y="3517055"/>
        <a:ext cx="4320000" cy="720000"/>
      </dsp:txXfrm>
    </dsp:sp>
    <dsp:sp modelId="{AC479CCD-281F-41B9-BC70-E4152F2ADE01}">
      <dsp:nvSpPr>
        <dsp:cNvPr id="0" name=""/>
        <dsp:cNvSpPr/>
      </dsp:nvSpPr>
      <dsp:spPr>
        <a:xfrm>
          <a:off x="7200898" y="0"/>
          <a:ext cx="3867160" cy="38100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553BDF-2418-481F-B366-6A8CBFE5B2AD}">
      <dsp:nvSpPr>
        <dsp:cNvPr id="0" name=""/>
        <dsp:cNvSpPr/>
      </dsp:nvSpPr>
      <dsp:spPr>
        <a:xfrm>
          <a:off x="6940607" y="3617052"/>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b="1" kern="1200" dirty="0">
              <a:solidFill>
                <a:srgbClr val="4472C4"/>
              </a:solidFill>
            </a:rPr>
            <a:t>Mental Toughness</a:t>
          </a:r>
        </a:p>
      </dsp:txBody>
      <dsp:txXfrm>
        <a:off x="6940607" y="3617052"/>
        <a:ext cx="432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2927A-FDFF-453B-AA21-8175E8E92BE1}" type="datetimeFigureOut">
              <a:rPr lang="en-US" smtClean="0"/>
              <a:t>8/26/22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8CBFD5-432B-49CB-A04F-255E25862914}" type="slidenum">
              <a:rPr lang="en-US" smtClean="0"/>
              <a:t>‹#›</a:t>
            </a:fld>
            <a:endParaRPr lang="en-US"/>
          </a:p>
        </p:txBody>
      </p:sp>
    </p:spTree>
    <p:extLst>
      <p:ext uri="{BB962C8B-B14F-4D97-AF65-F5344CB8AC3E}">
        <p14:creationId xmlns:p14="http://schemas.microsoft.com/office/powerpoint/2010/main" val="505499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teachings based from the Mental Toughness Pyramid. In doing so, tools build off one another and merge together into two concepts that lead to the overall result of Optimal Performance. </a:t>
            </a:r>
          </a:p>
        </p:txBody>
      </p:sp>
      <p:sp>
        <p:nvSpPr>
          <p:cNvPr id="4" name="Slide Number Placeholder 3"/>
          <p:cNvSpPr>
            <a:spLocks noGrp="1"/>
          </p:cNvSpPr>
          <p:nvPr>
            <p:ph type="sldNum" sz="quarter" idx="5"/>
          </p:nvPr>
        </p:nvSpPr>
        <p:spPr/>
        <p:txBody>
          <a:bodyPr/>
          <a:lstStyle/>
          <a:p>
            <a:fld id="{594BBD94-718E-49C5-ADD3-B6E50651419B}" type="slidenum">
              <a:rPr lang="en-US" smtClean="0"/>
              <a:t>2</a:t>
            </a:fld>
            <a:endParaRPr lang="en-US"/>
          </a:p>
        </p:txBody>
      </p:sp>
    </p:spTree>
    <p:extLst>
      <p:ext uri="{BB962C8B-B14F-4D97-AF65-F5344CB8AC3E}">
        <p14:creationId xmlns:p14="http://schemas.microsoft.com/office/powerpoint/2010/main" val="3226720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inclusive. Eventually turns into Lower classmen and upper classmen sections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4BBD94-718E-49C5-ADD3-B6E50651419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3177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1" dirty="0"/>
              <a:t>Thinking Right in Sport</a:t>
            </a:r>
            <a:r>
              <a:rPr lang="en-US" dirty="0"/>
              <a:t>: Overview base sections of pyramid and Focus </a:t>
            </a:r>
            <a:r>
              <a:rPr lang="en-US" dirty="0" err="1"/>
              <a:t>section.Thinking</a:t>
            </a:r>
            <a:r>
              <a:rPr lang="en-US" dirty="0"/>
              <a:t> right is a skill that can be enhanced</a:t>
            </a:r>
          </a:p>
          <a:p>
            <a:pPr marL="228600" indent="-228600">
              <a:buAutoNum type="arabicPeriod"/>
            </a:pPr>
            <a:r>
              <a:rPr lang="en-US" b="1" dirty="0"/>
              <a:t>Positive Self Talk</a:t>
            </a:r>
            <a:r>
              <a:rPr lang="en-US" dirty="0"/>
              <a:t>: The internal conversation with yourself and how to properly utilize this for optimal performance. Control it. Change it to positive outlook</a:t>
            </a:r>
          </a:p>
          <a:p>
            <a:pPr marL="228600" indent="-228600">
              <a:buAutoNum type="arabicPeriod"/>
            </a:pPr>
            <a:r>
              <a:rPr lang="en-US" b="1" dirty="0"/>
              <a:t>Optimal Arousal</a:t>
            </a:r>
            <a:r>
              <a:rPr lang="en-US" dirty="0"/>
              <a:t>: Being in control of yourself. Not too high/low. Optimal zone of emotion for best performance</a:t>
            </a:r>
          </a:p>
          <a:p>
            <a:pPr marL="228600" indent="-228600">
              <a:buAutoNum type="arabicPeriod"/>
            </a:pPr>
            <a:r>
              <a:rPr lang="en-US" b="1" dirty="0"/>
              <a:t>Concentration</a:t>
            </a:r>
            <a:r>
              <a:rPr lang="en-US" dirty="0"/>
              <a:t>: Staying focused on what matters and blocking out what does not. Skills to utilize relevant info and disregard irrelevant info</a:t>
            </a:r>
          </a:p>
          <a:p>
            <a:pPr marL="228600" indent="-228600">
              <a:buAutoNum type="arabicPeriod"/>
            </a:pPr>
            <a:r>
              <a:rPr lang="en-US" b="1" dirty="0"/>
              <a:t>Confidence</a:t>
            </a:r>
            <a:r>
              <a:rPr lang="en-US" dirty="0"/>
              <a:t>: Belief/trust in ones self. Pre-knowing you will deliver and succeed. Requires the concentration and composure to utilize the skill of positive self talk to think right and choose confidence. Building blocks</a:t>
            </a:r>
          </a:p>
          <a:p>
            <a:pPr marL="228600" indent="-228600">
              <a:buAutoNum type="arabicPeriod"/>
            </a:pPr>
            <a:r>
              <a:rPr lang="en-US" b="1" dirty="0"/>
              <a:t>From the Whistle to the Snap</a:t>
            </a:r>
            <a:r>
              <a:rPr lang="en-US" dirty="0"/>
              <a:t>: Where it all comes together. Utilize the skills of thinking right and focus during this time. Park it, learn from what just happened, refocus the next play. Park it and refocus. Utilize thinking right and the routine to respond to highs and lows of a game, but remain focused. </a:t>
            </a:r>
          </a:p>
          <a:p>
            <a:pPr marL="0" indent="0">
              <a:buNone/>
            </a:pPr>
            <a:r>
              <a:rPr lang="en-US" dirty="0"/>
              <a:t>…5 second rule: </a:t>
            </a:r>
            <a:r>
              <a:rPr lang="en-US" b="1" dirty="0"/>
              <a:t>Park it </a:t>
            </a:r>
            <a:r>
              <a:rPr lang="en-US" dirty="0"/>
              <a:t>&amp; deactivate, </a:t>
            </a:r>
            <a:r>
              <a:rPr lang="en-US" b="1" dirty="0"/>
              <a:t>positive self talk</a:t>
            </a:r>
            <a:r>
              <a:rPr lang="en-US" dirty="0"/>
              <a:t> and think right, </a:t>
            </a:r>
            <a:r>
              <a:rPr lang="en-US" b="1" dirty="0"/>
              <a:t>find what matters-</a:t>
            </a:r>
            <a:r>
              <a:rPr lang="en-US" b="0" dirty="0"/>
              <a:t>next play</a:t>
            </a:r>
            <a:r>
              <a:rPr lang="en-US" dirty="0"/>
              <a:t>, </a:t>
            </a:r>
            <a:r>
              <a:rPr lang="en-US" b="1" dirty="0"/>
              <a:t>redial</a:t>
            </a:r>
            <a:r>
              <a:rPr lang="en-US" dirty="0"/>
              <a:t> and refocus. Optimal level of arousal. </a:t>
            </a:r>
            <a:r>
              <a:rPr lang="en-US" b="1" dirty="0"/>
              <a:t>1 play at a time. </a:t>
            </a:r>
            <a:endParaRPr lang="en-US" dirty="0"/>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4BBD94-718E-49C5-ADD3-B6E50651419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467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1" dirty="0"/>
              <a:t>Mental Toughness: </a:t>
            </a:r>
            <a:r>
              <a:rPr lang="en-US" dirty="0"/>
              <a:t>Tool to utilize mental resources to keep play optimal as consistently and often as possible.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dirty="0"/>
              <a:t>Emotional Flexibility</a:t>
            </a:r>
            <a:r>
              <a:rPr lang="en-US" dirty="0"/>
              <a:t>: The ability to handle different situations in a balanced or non-defensive manner. Draw strength from positive emotions: fighting spirit, humor, joy, properly proportioned aggression. Handle diverse types of controversy </a:t>
            </a:r>
          </a:p>
          <a:p>
            <a:pPr marL="228600" indent="-228600">
              <a:buAutoNum type="arabicPeriod"/>
            </a:pPr>
            <a:r>
              <a:rPr lang="en-US" b="1" dirty="0"/>
              <a:t>Emotional Responsiveness</a:t>
            </a:r>
            <a:r>
              <a:rPr lang="en-US" dirty="0"/>
              <a:t>: To be engaged in game, not withdrawn. To properly respond emotionally to situation. To be a team that comes out sharp not flat, attacking and not reacting. Knowing how to respond to yourself and to others. In two words: TEAM CHEMISTRY.  Knowing yourself and team mates and how to react and engage both. </a:t>
            </a:r>
          </a:p>
          <a:p>
            <a:pPr marL="228600" indent="-228600">
              <a:buAutoNum type="arabicPeriod"/>
            </a:pPr>
            <a:r>
              <a:rPr lang="en-US" b="1" dirty="0"/>
              <a:t>Emotional Strength</a:t>
            </a:r>
            <a:r>
              <a:rPr lang="en-US" dirty="0"/>
              <a:t>: The ability to handle great emotional force and sustain your fighting spirit no matter what the circumstances. Being able to handle challenge and controversy, gain knowledge from it and channel that energy into something positive and efficient. Taught tools to properly cope and handle emotionally difficulties in order to understand them, accept them and positively grow as a person and athlete. </a:t>
            </a:r>
          </a:p>
          <a:p>
            <a:pPr marL="228600" indent="-228600">
              <a:buAutoNum type="arabicPeriod"/>
            </a:pPr>
            <a:r>
              <a:rPr lang="en-US" b="1" dirty="0"/>
              <a:t>Emotional Resiliency</a:t>
            </a:r>
            <a:r>
              <a:rPr lang="en-US" dirty="0"/>
              <a:t>: Handling setbacks and recovering quickly from them. Adapt to survive, roll with the punches. Gain perspective and outlook to handle these situations, grow from them and not let them keep you down but rather draw strength and knowledge from them through understanding. </a:t>
            </a:r>
          </a:p>
          <a:p>
            <a:pPr marL="228600" indent="-228600">
              <a:buAutoNum type="arabicPeriod"/>
            </a:pPr>
            <a:r>
              <a:rPr lang="en-US" b="1" dirty="0"/>
              <a:t>Accountability</a:t>
            </a:r>
            <a:r>
              <a:rPr lang="en-US" dirty="0"/>
              <a:t>: the acknowledgement and assumption of responsibility, thoughts, emotions, decisions, actions, and performance on and off the field. Builds trust and chemistry within a team. Focus on your job and your choices that will allow you to do your job optimally and trust your team mates to do the same. Ultimate truth in trusting others to do their job and they instill that same trust in you. </a:t>
            </a:r>
          </a:p>
          <a:p>
            <a:pPr marL="0" indent="0">
              <a:buNone/>
            </a:pPr>
            <a:r>
              <a:rPr lang="en-US" dirty="0"/>
              <a:t>T: Together E: Everyone A: Achieves M: More …..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4BBD94-718E-49C5-ADD3-B6E50651419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759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8CBFD5-432B-49CB-A04F-255E25862914}" type="slidenum">
              <a:rPr lang="en-US" smtClean="0"/>
              <a:t>6</a:t>
            </a:fld>
            <a:endParaRPr lang="en-US"/>
          </a:p>
        </p:txBody>
      </p:sp>
    </p:spTree>
    <p:extLst>
      <p:ext uri="{BB962C8B-B14F-4D97-AF65-F5344CB8AC3E}">
        <p14:creationId xmlns:p14="http://schemas.microsoft.com/office/powerpoint/2010/main" val="976576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D47A3-78A7-4E61-A20C-B8282D9B67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ED7422-4724-40FD-8836-E2361673CE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A8DBD9-4A32-4657-83C8-A8FD3A1EBA65}"/>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5" name="Footer Placeholder 4">
            <a:extLst>
              <a:ext uri="{FF2B5EF4-FFF2-40B4-BE49-F238E27FC236}">
                <a16:creationId xmlns:a16="http://schemas.microsoft.com/office/drawing/2014/main" id="{1059BB9A-A530-4AB2-A516-61ACCF3954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3D1A85-F375-4554-9C03-311CA95F45DE}"/>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2966278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B3498-8DDC-49B3-97ED-1F072B3556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7F0F2E-F89E-45AD-80C9-192D2760CE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651B74-DBCF-4468-B983-693FBC1A1691}"/>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5" name="Footer Placeholder 4">
            <a:extLst>
              <a:ext uri="{FF2B5EF4-FFF2-40B4-BE49-F238E27FC236}">
                <a16:creationId xmlns:a16="http://schemas.microsoft.com/office/drawing/2014/main" id="{D4171BF6-D610-4813-918D-900E92FD65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8ADBC-3E2E-4A5C-B73C-3D30787FE727}"/>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3719896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C92657-F240-4D3E-B7F0-6B2BE5BE5E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3BB698-A3D6-4008-9108-F0F57C15B7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FB709-387D-4BDB-A499-7BA96CF4E815}"/>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5" name="Footer Placeholder 4">
            <a:extLst>
              <a:ext uri="{FF2B5EF4-FFF2-40B4-BE49-F238E27FC236}">
                <a16:creationId xmlns:a16="http://schemas.microsoft.com/office/drawing/2014/main" id="{414A7E8F-4D2C-42CD-858F-8585982DDD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28E59E-A904-4BA3-9A7B-6466B46EC38F}"/>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2300311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AA46B3-227C-4920-8F10-102EBF10765E}"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253686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A46B3-227C-4920-8F10-102EBF10765E}"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4078825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AA46B3-227C-4920-8F10-102EBF10765E}"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978375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AA46B3-227C-4920-8F10-102EBF10765E}" type="datetimeFigureOut">
              <a:rPr lang="en-US" smtClean="0"/>
              <a:t>8/26/22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1870906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AA46B3-227C-4920-8F10-102EBF10765E}" type="datetimeFigureOut">
              <a:rPr lang="en-US" smtClean="0"/>
              <a:t>8/26/22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1074471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A46B3-227C-4920-8F10-102EBF10765E}" type="datetimeFigureOut">
              <a:rPr lang="en-US" smtClean="0"/>
              <a:t>8/26/22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1003325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AA46B3-227C-4920-8F10-102EBF10765E}" type="datetimeFigureOut">
              <a:rPr lang="en-US" smtClean="0"/>
              <a:t>8/26/22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156756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AA46B3-227C-4920-8F10-102EBF10765E}" type="datetimeFigureOut">
              <a:rPr lang="en-US" smtClean="0"/>
              <a:t>8/26/22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32094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005CB-EE25-4E48-91C6-D096AB4D44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35CC80-DFBF-450D-A977-9C5FB01602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0EE61-93EB-448E-9017-9337F44B7FA2}"/>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5" name="Footer Placeholder 4">
            <a:extLst>
              <a:ext uri="{FF2B5EF4-FFF2-40B4-BE49-F238E27FC236}">
                <a16:creationId xmlns:a16="http://schemas.microsoft.com/office/drawing/2014/main" id="{FF831B69-65DC-4D6B-9ED4-0F609F628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773E8-5EFE-4C56-82F4-8FE95F499C6D}"/>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28918231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AA46B3-227C-4920-8F10-102EBF10765E}" type="datetimeFigureOut">
              <a:rPr lang="en-US" smtClean="0"/>
              <a:t>8/26/22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87923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A46B3-227C-4920-8F10-102EBF10765E}"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3006305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A46B3-227C-4920-8F10-102EBF10765E}"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62657-6D78-45F3-8549-F0758BB86B19}" type="slidenum">
              <a:rPr lang="en-US" smtClean="0"/>
              <a:t>‹#›</a:t>
            </a:fld>
            <a:endParaRPr lang="en-US"/>
          </a:p>
        </p:txBody>
      </p:sp>
    </p:spTree>
    <p:extLst>
      <p:ext uri="{BB962C8B-B14F-4D97-AF65-F5344CB8AC3E}">
        <p14:creationId xmlns:p14="http://schemas.microsoft.com/office/powerpoint/2010/main" val="351441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59FF9-F506-44D6-8DC0-6158092D2E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2C35E8-1CCA-4072-89A6-320F4F1E21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90871E-CFEE-4E98-9DBF-DF2E27DC3470}"/>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5" name="Footer Placeholder 4">
            <a:extLst>
              <a:ext uri="{FF2B5EF4-FFF2-40B4-BE49-F238E27FC236}">
                <a16:creationId xmlns:a16="http://schemas.microsoft.com/office/drawing/2014/main" id="{CA3AD905-B801-4364-95C3-33FCFE52D7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97FB9-833E-4127-9A7A-352C0DBBCEDB}"/>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87456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9C444-3DA6-4A88-BFCF-7DFB619B2C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8F957B-3B47-4AB7-904B-63CEB42306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3D6185-ADC4-4B6C-BF52-83EE0225C8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1F5FE9-5331-45CD-BD07-5AC2244BDB1A}"/>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6" name="Footer Placeholder 5">
            <a:extLst>
              <a:ext uri="{FF2B5EF4-FFF2-40B4-BE49-F238E27FC236}">
                <a16:creationId xmlns:a16="http://schemas.microsoft.com/office/drawing/2014/main" id="{A9F3BB3D-6C67-4420-BF14-D5CFCA382D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539198-3E5F-4429-B6E9-4BD51837D6CF}"/>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643664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8D41-B338-4444-84D8-9145F33CD4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BC5FD-232B-41C3-8985-6214401835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265007-2F45-4E2B-B7CD-0F11869B77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ACA776-B0A6-49A4-ADC6-E8BD0A2777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CBB86F-4725-4887-B07E-CAF3B7FF78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31B153-2F2C-4B38-B5B1-E559DDE5FB90}"/>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8" name="Footer Placeholder 7">
            <a:extLst>
              <a:ext uri="{FF2B5EF4-FFF2-40B4-BE49-F238E27FC236}">
                <a16:creationId xmlns:a16="http://schemas.microsoft.com/office/drawing/2014/main" id="{84E94C51-BE93-4862-ACCA-F0C88B8FFA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C4EAE4-62AA-4A5F-BBDA-45F212480007}"/>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185366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8B0BF-FF7D-446D-BADA-81F7BD3AE1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7F1C11-3E22-4CBB-8DBC-22F6C0005346}"/>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4" name="Footer Placeholder 3">
            <a:extLst>
              <a:ext uri="{FF2B5EF4-FFF2-40B4-BE49-F238E27FC236}">
                <a16:creationId xmlns:a16="http://schemas.microsoft.com/office/drawing/2014/main" id="{2D058D65-88F6-41C3-99F1-84D1A45D45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6822F8-DD02-4A1C-A655-E8758B1F234A}"/>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4042975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6C54E2-DD59-456B-B67A-1C458811FB0C}"/>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3" name="Footer Placeholder 2">
            <a:extLst>
              <a:ext uri="{FF2B5EF4-FFF2-40B4-BE49-F238E27FC236}">
                <a16:creationId xmlns:a16="http://schemas.microsoft.com/office/drawing/2014/main" id="{5BE95287-4165-4BC2-BE81-751A04A4C0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DA200D-5FFF-49C5-A34E-88BCD980E83B}"/>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2097089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C1F77-2C9D-429A-87AD-D15EF0EBD2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70A879-6E3B-496D-8EA6-F74F3F55F4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01ED88-3940-4B6D-B268-4280469A7A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41C03A-88A8-4B5A-BE5E-36BD316C99DC}"/>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6" name="Footer Placeholder 5">
            <a:extLst>
              <a:ext uri="{FF2B5EF4-FFF2-40B4-BE49-F238E27FC236}">
                <a16:creationId xmlns:a16="http://schemas.microsoft.com/office/drawing/2014/main" id="{AD6EA1EB-DD57-4517-BEEB-3BA00D6F7D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685EF8-1CA7-43DD-BEE9-FEBA75220180}"/>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3253096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4321-E51F-4EFB-AB66-8285979DEE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22CCB8-4439-472E-A624-1E290062ED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11C1EA-2BD4-46F6-A6BC-E7DEBBAEA3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D717D9-B254-4A9A-B53C-BE0E7DFAB38C}"/>
              </a:ext>
            </a:extLst>
          </p:cNvPr>
          <p:cNvSpPr>
            <a:spLocks noGrp="1"/>
          </p:cNvSpPr>
          <p:nvPr>
            <p:ph type="dt" sz="half" idx="10"/>
          </p:nvPr>
        </p:nvSpPr>
        <p:spPr/>
        <p:txBody>
          <a:bodyPr/>
          <a:lstStyle/>
          <a:p>
            <a:fld id="{A938E9C9-CAB0-4EAB-8EB8-5ABFE4FD5E7B}" type="datetimeFigureOut">
              <a:rPr lang="en-US" smtClean="0"/>
              <a:t>8/26/22</a:t>
            </a:fld>
            <a:endParaRPr lang="en-US"/>
          </a:p>
        </p:txBody>
      </p:sp>
      <p:sp>
        <p:nvSpPr>
          <p:cNvPr id="6" name="Footer Placeholder 5">
            <a:extLst>
              <a:ext uri="{FF2B5EF4-FFF2-40B4-BE49-F238E27FC236}">
                <a16:creationId xmlns:a16="http://schemas.microsoft.com/office/drawing/2014/main" id="{2CDBE3B8-E0A2-444B-89B8-335B541C5C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EE481D-53C6-4D59-B4EA-8D3A106A660B}"/>
              </a:ext>
            </a:extLst>
          </p:cNvPr>
          <p:cNvSpPr>
            <a:spLocks noGrp="1"/>
          </p:cNvSpPr>
          <p:nvPr>
            <p:ph type="sldNum" sz="quarter" idx="12"/>
          </p:nvPr>
        </p:nvSpPr>
        <p:spPr/>
        <p:txBody>
          <a:bodyPr/>
          <a:lstStyle/>
          <a:p>
            <a:fld id="{DF26208F-6CE7-4CEC-9665-D3893457EF78}" type="slidenum">
              <a:rPr lang="en-US" smtClean="0"/>
              <a:t>‹#›</a:t>
            </a:fld>
            <a:endParaRPr lang="en-US"/>
          </a:p>
        </p:txBody>
      </p:sp>
    </p:spTree>
    <p:extLst>
      <p:ext uri="{BB962C8B-B14F-4D97-AF65-F5344CB8AC3E}">
        <p14:creationId xmlns:p14="http://schemas.microsoft.com/office/powerpoint/2010/main" val="351435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DBB8F7-D572-45D1-8729-35DCBBBC6A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F2FD34-5DE9-4D06-9FA2-E908EF3B21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98EA45-0E63-46C1-801A-17A36AAD5F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8E9C9-CAB0-4EAB-8EB8-5ABFE4FD5E7B}" type="datetimeFigureOut">
              <a:rPr lang="en-US" smtClean="0"/>
              <a:t>8/26/22</a:t>
            </a:fld>
            <a:endParaRPr lang="en-US"/>
          </a:p>
        </p:txBody>
      </p:sp>
      <p:sp>
        <p:nvSpPr>
          <p:cNvPr id="5" name="Footer Placeholder 4">
            <a:extLst>
              <a:ext uri="{FF2B5EF4-FFF2-40B4-BE49-F238E27FC236}">
                <a16:creationId xmlns:a16="http://schemas.microsoft.com/office/drawing/2014/main" id="{E90B47E7-31CA-47B3-B3FA-89C75126BD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655235-0DF4-4E31-A72B-A128295DE1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6208F-6CE7-4CEC-9665-D3893457EF78}" type="slidenum">
              <a:rPr lang="en-US" smtClean="0"/>
              <a:t>‹#›</a:t>
            </a:fld>
            <a:endParaRPr lang="en-US"/>
          </a:p>
        </p:txBody>
      </p:sp>
    </p:spTree>
    <p:extLst>
      <p:ext uri="{BB962C8B-B14F-4D97-AF65-F5344CB8AC3E}">
        <p14:creationId xmlns:p14="http://schemas.microsoft.com/office/powerpoint/2010/main" val="1070281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A46B3-227C-4920-8F10-102EBF10765E}" type="datetimeFigureOut">
              <a:rPr lang="en-US" smtClean="0"/>
              <a:t>8/26/22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62657-6D78-45F3-8549-F0758BB86B19}" type="slidenum">
              <a:rPr lang="en-US" smtClean="0"/>
              <a:t>‹#›</a:t>
            </a:fld>
            <a:endParaRPr lang="en-US"/>
          </a:p>
        </p:txBody>
      </p:sp>
    </p:spTree>
    <p:extLst>
      <p:ext uri="{BB962C8B-B14F-4D97-AF65-F5344CB8AC3E}">
        <p14:creationId xmlns:p14="http://schemas.microsoft.com/office/powerpoint/2010/main" val="161801372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F397D-1714-AF16-BF3D-20F61918EA0B}"/>
              </a:ext>
            </a:extLst>
          </p:cNvPr>
          <p:cNvSpPr>
            <a:spLocks noGrp="1"/>
          </p:cNvSpPr>
          <p:nvPr>
            <p:ph type="ctrTitle"/>
          </p:nvPr>
        </p:nvSpPr>
        <p:spPr>
          <a:xfrm>
            <a:off x="1772651" y="4319787"/>
            <a:ext cx="8646695" cy="797077"/>
          </a:xfrm>
          <a:ln>
            <a:noFill/>
          </a:ln>
          <a:effectLst>
            <a:outerShdw blurRad="808878" dist="34158" dir="5400000" algn="ctr" rotWithShape="0">
              <a:schemeClr val="bg1">
                <a:alpha val="0"/>
              </a:schemeClr>
            </a:outerShdw>
          </a:effectLst>
        </p:spPr>
        <p:txBody>
          <a:bodyPr anchor="b">
            <a:noAutofit/>
          </a:bodyPr>
          <a:lstStyle/>
          <a:p>
            <a:r>
              <a:rPr lang="en-US" sz="5400" b="1" i="1" dirty="0">
                <a:effectLst>
                  <a:outerShdw dist="50800" dir="2400000" algn="ctr" rotWithShape="0">
                    <a:schemeClr val="bg1">
                      <a:alpha val="61470"/>
                    </a:schemeClr>
                  </a:outerShdw>
                </a:effectLst>
                <a:latin typeface="GALVJI-BOLDOBLIQUE" panose="020B0504020202020204" pitchFamily="34" charset="77"/>
                <a:ea typeface="Hiragino Kaku Gothic Std W8" panose="020B0800000000000000" pitchFamily="34" charset="-128"/>
                <a:cs typeface="Al Nile" pitchFamily="2" charset="-78"/>
              </a:rPr>
              <a:t>MENTAL CONDITIONING</a:t>
            </a:r>
            <a:r>
              <a:rPr lang="en-US" sz="4800" b="1" i="1" dirty="0">
                <a:effectLst>
                  <a:outerShdw dist="50800" dir="2400000" algn="ctr" rotWithShape="0">
                    <a:schemeClr val="bg1">
                      <a:alpha val="61470"/>
                    </a:schemeClr>
                  </a:outerShdw>
                </a:effectLst>
                <a:latin typeface="GALVJI-BOLDOBLIQUE" panose="020B0504020202020204" pitchFamily="34" charset="77"/>
                <a:ea typeface="Hiragino Kaku Gothic Std W8" panose="020B0800000000000000" pitchFamily="34" charset="-128"/>
                <a:cs typeface="Al Nile" pitchFamily="2" charset="-78"/>
              </a:rPr>
              <a:t> </a:t>
            </a:r>
          </a:p>
        </p:txBody>
      </p:sp>
      <p:sp>
        <p:nvSpPr>
          <p:cNvPr id="3" name="Subtitle 2">
            <a:extLst>
              <a:ext uri="{FF2B5EF4-FFF2-40B4-BE49-F238E27FC236}">
                <a16:creationId xmlns:a16="http://schemas.microsoft.com/office/drawing/2014/main" id="{D0D4DAF5-4AD0-DCB7-E9C2-5EA84B6BCCAF}"/>
              </a:ext>
            </a:extLst>
          </p:cNvPr>
          <p:cNvSpPr>
            <a:spLocks noGrp="1"/>
          </p:cNvSpPr>
          <p:nvPr>
            <p:ph type="subTitle" idx="1"/>
          </p:nvPr>
        </p:nvSpPr>
        <p:spPr>
          <a:xfrm>
            <a:off x="3833906" y="5916048"/>
            <a:ext cx="4524188" cy="445221"/>
          </a:xfrm>
        </p:spPr>
        <p:txBody>
          <a:bodyPr anchor="t">
            <a:normAutofit/>
          </a:bodyPr>
          <a:lstStyle/>
          <a:p>
            <a:r>
              <a:rPr lang="en-US" sz="2000" dirty="0">
                <a:solidFill>
                  <a:schemeClr val="bg1"/>
                </a:solidFill>
              </a:rPr>
              <a:t>(McGuire, R., </a:t>
            </a:r>
            <a:r>
              <a:rPr lang="en-US" sz="2000" dirty="0" err="1">
                <a:solidFill>
                  <a:schemeClr val="bg1"/>
                </a:solidFill>
              </a:rPr>
              <a:t>Selking</a:t>
            </a:r>
            <a:r>
              <a:rPr lang="en-US" sz="2000" dirty="0">
                <a:solidFill>
                  <a:schemeClr val="bg1"/>
                </a:solidFill>
              </a:rPr>
              <a:t>, A., &amp; Ivey, P., 2018)</a:t>
            </a:r>
          </a:p>
        </p:txBody>
      </p:sp>
      <p:pic>
        <p:nvPicPr>
          <p:cNvPr id="9" name="Picture 8">
            <a:extLst>
              <a:ext uri="{FF2B5EF4-FFF2-40B4-BE49-F238E27FC236}">
                <a16:creationId xmlns:a16="http://schemas.microsoft.com/office/drawing/2014/main" id="{2F8A2124-9FD4-9D39-B767-07096974CE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295" y="600672"/>
            <a:ext cx="7395410" cy="2667904"/>
          </a:xfrm>
          <a:prstGeom prst="rect">
            <a:avLst/>
          </a:prstGeom>
        </p:spPr>
      </p:pic>
      <p:cxnSp>
        <p:nvCxnSpPr>
          <p:cNvPr id="13" name="Straight Connector 12">
            <a:extLst>
              <a:ext uri="{FF2B5EF4-FFF2-40B4-BE49-F238E27FC236}">
                <a16:creationId xmlns:a16="http://schemas.microsoft.com/office/drawing/2014/main" id="{AAAE56F8-015B-2087-4185-CF8D9C4EAB60}"/>
              </a:ext>
            </a:extLst>
          </p:cNvPr>
          <p:cNvCxnSpPr>
            <a:cxnSpLocks/>
          </p:cNvCxnSpPr>
          <p:nvPr/>
        </p:nvCxnSpPr>
        <p:spPr>
          <a:xfrm>
            <a:off x="1324616" y="3816885"/>
            <a:ext cx="9455678" cy="0"/>
          </a:xfrm>
          <a:prstGeom prst="line">
            <a:avLst/>
          </a:prstGeom>
          <a:ln w="12700">
            <a:solidFill>
              <a:schemeClr val="bg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31636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3241C"/>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381FB5-FB3B-BA42-BFD9-37C1EECC8BB7}"/>
              </a:ext>
            </a:extLst>
          </p:cNvPr>
          <p:cNvSpPr>
            <a:spLocks noGrp="1"/>
          </p:cNvSpPr>
          <p:nvPr>
            <p:ph type="title"/>
          </p:nvPr>
        </p:nvSpPr>
        <p:spPr>
          <a:xfrm>
            <a:off x="838198" y="379156"/>
            <a:ext cx="10515600" cy="794019"/>
          </a:xfrm>
        </p:spPr>
        <p:txBody>
          <a:bodyPr anchor="t">
            <a:normAutofit fontScale="90000"/>
          </a:bodyPr>
          <a:lstStyle/>
          <a:p>
            <a:pPr algn="ctr"/>
            <a:r>
              <a:rPr lang="en-US" sz="4000" b="1" u="sng" dirty="0"/>
              <a:t>Mcguire-Ivey-Selking Model of Mental Toughness</a:t>
            </a:r>
            <a:br>
              <a:rPr lang="en-US" sz="4000" b="1" u="sng" dirty="0"/>
            </a:br>
            <a:endParaRPr lang="en-US" sz="4000" b="1" u="sng" dirty="0"/>
          </a:p>
        </p:txBody>
      </p:sp>
      <p:pic>
        <p:nvPicPr>
          <p:cNvPr id="6" name="Picture 5">
            <a:extLst>
              <a:ext uri="{FF2B5EF4-FFF2-40B4-BE49-F238E27FC236}">
                <a16:creationId xmlns:a16="http://schemas.microsoft.com/office/drawing/2014/main" id="{52E17828-305F-6344-A7A8-F8B78BA1A6FC}"/>
              </a:ext>
            </a:extLst>
          </p:cNvPr>
          <p:cNvPicPr>
            <a:picLocks noChangeAspect="1"/>
          </p:cNvPicPr>
          <p:nvPr/>
        </p:nvPicPr>
        <p:blipFill rotWithShape="1">
          <a:blip r:embed="rId3"/>
          <a:srcRect l="5" t="759" r="75" b="1774"/>
          <a:stretch/>
        </p:blipFill>
        <p:spPr>
          <a:xfrm>
            <a:off x="1576050" y="1073162"/>
            <a:ext cx="9039891" cy="5121003"/>
          </a:xfrm>
          <a:prstGeom prst="rect">
            <a:avLst/>
          </a:prstGeom>
          <a:solidFill>
            <a:srgbClr val="FFFFFF">
              <a:shade val="85000"/>
            </a:srgbClr>
          </a:solidFill>
          <a:ln w="3175" cap="sq">
            <a:solidFill>
              <a:srgbClr val="FFC000"/>
            </a:solidFill>
            <a:miter lim="800000"/>
          </a:ln>
          <a:effectLst>
            <a:outerShdw blurRad="55000" dist="18000" dir="5400000" algn="tl" rotWithShape="0">
              <a:srgbClr val="000000">
                <a:alpha val="0"/>
              </a:srgbClr>
            </a:outerShdw>
          </a:effectLst>
          <a:scene3d>
            <a:camera prst="orthographicFront"/>
            <a:lightRig rig="twoPt" dir="t">
              <a:rot lat="0" lon="0" rev="7200000"/>
            </a:lightRig>
          </a:scene3d>
          <a:sp3d>
            <a:bevelT w="25400" h="19050"/>
            <a:contourClr>
              <a:srgbClr val="FFFFFF"/>
            </a:contourClr>
          </a:sp3d>
        </p:spPr>
      </p:pic>
      <p:sp>
        <p:nvSpPr>
          <p:cNvPr id="2" name="TextBox 1">
            <a:extLst>
              <a:ext uri="{FF2B5EF4-FFF2-40B4-BE49-F238E27FC236}">
                <a16:creationId xmlns:a16="http://schemas.microsoft.com/office/drawing/2014/main" id="{7ABAA31F-E43D-9673-8689-A7656EAF8EBD}"/>
              </a:ext>
            </a:extLst>
          </p:cNvPr>
          <p:cNvSpPr txBox="1"/>
          <p:nvPr/>
        </p:nvSpPr>
        <p:spPr>
          <a:xfrm>
            <a:off x="3783050" y="6294178"/>
            <a:ext cx="4625893" cy="369332"/>
          </a:xfrm>
          <a:prstGeom prst="rect">
            <a:avLst/>
          </a:prstGeom>
          <a:noFill/>
        </p:spPr>
        <p:txBody>
          <a:bodyPr wrap="square" rtlCol="0">
            <a:spAutoFit/>
          </a:bodyPr>
          <a:lstStyle/>
          <a:p>
            <a:pPr algn="ctr"/>
            <a:r>
              <a:rPr lang="en-US" b="1" dirty="0"/>
              <a:t>(McGuire, R., </a:t>
            </a:r>
            <a:r>
              <a:rPr lang="en-US" b="1" dirty="0" err="1"/>
              <a:t>Selking</a:t>
            </a:r>
            <a:r>
              <a:rPr lang="en-US" b="1" dirty="0"/>
              <a:t>, A., &amp; Ivey, P., 2018)</a:t>
            </a:r>
            <a:endParaRPr lang="en-US" dirty="0"/>
          </a:p>
        </p:txBody>
      </p:sp>
    </p:spTree>
    <p:extLst>
      <p:ext uri="{BB962C8B-B14F-4D97-AF65-F5344CB8AC3E}">
        <p14:creationId xmlns:p14="http://schemas.microsoft.com/office/powerpoint/2010/main" val="804164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74E7D-7286-461B-B035-8F60E4788EB7}"/>
              </a:ext>
            </a:extLst>
          </p:cNvPr>
          <p:cNvSpPr>
            <a:spLocks noGrp="1"/>
          </p:cNvSpPr>
          <p:nvPr>
            <p:ph type="title"/>
          </p:nvPr>
        </p:nvSpPr>
        <p:spPr>
          <a:xfrm>
            <a:off x="3515914" y="715962"/>
            <a:ext cx="5160169" cy="1325563"/>
          </a:xfrm>
        </p:spPr>
        <p:txBody>
          <a:bodyPr/>
          <a:lstStyle/>
          <a:p>
            <a:pPr algn="ctr"/>
            <a:r>
              <a:rPr lang="en-US" b="1" i="1" u="sng" dirty="0">
                <a:solidFill>
                  <a:srgbClr val="4472C4"/>
                </a:solidFill>
                <a:effectLst>
                  <a:innerShdw blurRad="63500" dist="50800" dir="13500000">
                    <a:prstClr val="black">
                      <a:alpha val="50000"/>
                    </a:prstClr>
                  </a:innerShdw>
                </a:effectLst>
                <a:latin typeface="GALVJI-BOLDOBLIQUE" panose="020B0504020202020204" pitchFamily="34" charset="77"/>
              </a:rPr>
              <a:t>2 COMPONENTS</a:t>
            </a:r>
          </a:p>
        </p:txBody>
      </p:sp>
      <p:graphicFrame>
        <p:nvGraphicFramePr>
          <p:cNvPr id="2052" name="Content Placeholder 2">
            <a:extLst>
              <a:ext uri="{FF2B5EF4-FFF2-40B4-BE49-F238E27FC236}">
                <a16:creationId xmlns:a16="http://schemas.microsoft.com/office/drawing/2014/main" id="{869DC9B7-7064-CA8B-6915-E81ED0519B5D}"/>
              </a:ext>
            </a:extLst>
          </p:cNvPr>
          <p:cNvGraphicFramePr>
            <a:graphicFrameLocks noGrp="1"/>
          </p:cNvGraphicFramePr>
          <p:nvPr>
            <p:ph idx="1"/>
            <p:extLst>
              <p:ext uri="{D42A27DB-BD31-4B8C-83A1-F6EECF244321}">
                <p14:modId xmlns:p14="http://schemas.microsoft.com/office/powerpoint/2010/main" val="3266734282"/>
              </p:ext>
            </p:extLst>
          </p:nvPr>
        </p:nvGraphicFramePr>
        <p:xfrm>
          <a:off x="228601" y="1825625"/>
          <a:ext cx="11687174"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Logo, icon&#10;&#10;Description automatically generated">
            <a:extLst>
              <a:ext uri="{FF2B5EF4-FFF2-40B4-BE49-F238E27FC236}">
                <a16:creationId xmlns:a16="http://schemas.microsoft.com/office/drawing/2014/main" id="{66E3DEAE-60EF-C0E1-C00E-E897C32569C3}"/>
              </a:ext>
            </a:extLst>
          </p:cNvPr>
          <p:cNvPicPr>
            <a:picLocks noChangeAspect="1"/>
          </p:cNvPicPr>
          <p:nvPr/>
        </p:nvPicPr>
        <p:blipFill rotWithShape="1">
          <a:blip r:embed="rId8">
            <a:extLst>
              <a:ext uri="{28A0092B-C50C-407E-A947-70E740481C1C}">
                <a14:useLocalDpi xmlns:a14="http://schemas.microsoft.com/office/drawing/2010/main" val="0"/>
              </a:ext>
            </a:extLst>
          </a:blip>
          <a:srcRect t="31201" b="24511"/>
          <a:stretch/>
        </p:blipFill>
        <p:spPr>
          <a:xfrm>
            <a:off x="228601" y="340519"/>
            <a:ext cx="2111310" cy="935038"/>
          </a:xfrm>
          <a:prstGeom prst="rect">
            <a:avLst/>
          </a:prstGeom>
        </p:spPr>
      </p:pic>
      <p:sp>
        <p:nvSpPr>
          <p:cNvPr id="5" name="TextBox 4">
            <a:extLst>
              <a:ext uri="{FF2B5EF4-FFF2-40B4-BE49-F238E27FC236}">
                <a16:creationId xmlns:a16="http://schemas.microsoft.com/office/drawing/2014/main" id="{FC4B8FFB-6B82-4304-1AD0-ED5762F5E88C}"/>
              </a:ext>
            </a:extLst>
          </p:cNvPr>
          <p:cNvSpPr txBox="1"/>
          <p:nvPr/>
        </p:nvSpPr>
        <p:spPr>
          <a:xfrm>
            <a:off x="5294112" y="2960688"/>
            <a:ext cx="1603772" cy="1446550"/>
          </a:xfrm>
          <a:prstGeom prst="rect">
            <a:avLst/>
          </a:prstGeom>
          <a:noFill/>
        </p:spPr>
        <p:txBody>
          <a:bodyPr wrap="square" rtlCol="0">
            <a:spAutoFit/>
          </a:bodyPr>
          <a:lstStyle/>
          <a:p>
            <a:pPr algn="ctr"/>
            <a:r>
              <a:rPr lang="en-US" sz="8800" b="1" i="1" dirty="0">
                <a:solidFill>
                  <a:srgbClr val="4472C4"/>
                </a:solidFill>
              </a:rPr>
              <a:t>X</a:t>
            </a:r>
          </a:p>
        </p:txBody>
      </p:sp>
      <p:cxnSp>
        <p:nvCxnSpPr>
          <p:cNvPr id="7" name="Straight Connector 6">
            <a:extLst>
              <a:ext uri="{FF2B5EF4-FFF2-40B4-BE49-F238E27FC236}">
                <a16:creationId xmlns:a16="http://schemas.microsoft.com/office/drawing/2014/main" id="{DA3429FD-4CD7-EFB6-3474-C08E4A45BE34}"/>
              </a:ext>
            </a:extLst>
          </p:cNvPr>
          <p:cNvCxnSpPr/>
          <p:nvPr/>
        </p:nvCxnSpPr>
        <p:spPr>
          <a:xfrm flipV="1">
            <a:off x="0" y="0"/>
            <a:ext cx="3800475" cy="2757488"/>
          </a:xfrm>
          <a:prstGeom prst="line">
            <a:avLst/>
          </a:prstGeom>
          <a:ln>
            <a:solidFill>
              <a:schemeClr val="dk1">
                <a:alpha val="66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25545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B9B7AC7-747E-4EE0-9C18-5948A14D2C86}"/>
              </a:ext>
            </a:extLst>
          </p:cNvPr>
          <p:cNvSpPr>
            <a:spLocks noGrp="1"/>
          </p:cNvSpPr>
          <p:nvPr>
            <p:ph type="title"/>
          </p:nvPr>
        </p:nvSpPr>
        <p:spPr>
          <a:xfrm>
            <a:off x="835649" y="312815"/>
            <a:ext cx="10520702" cy="1325563"/>
          </a:xfrm>
        </p:spPr>
        <p:txBody>
          <a:bodyPr>
            <a:normAutofit/>
          </a:bodyPr>
          <a:lstStyle/>
          <a:p>
            <a:pPr algn="ctr"/>
            <a:r>
              <a:rPr lang="en-US" sz="5400" b="1" i="1" dirty="0">
                <a:latin typeface="GALVJI-BOLDOBLIQUE" panose="020B0504020202020204" pitchFamily="34" charset="77"/>
              </a:rPr>
              <a:t>Thinking </a:t>
            </a:r>
            <a:r>
              <a:rPr lang="en-US" sz="5400" b="1" i="1" dirty="0">
                <a:solidFill>
                  <a:srgbClr val="CF971B"/>
                </a:solidFill>
                <a:latin typeface="GALVJI-BOLDOBLIQUE" panose="020B0504020202020204" pitchFamily="34" charset="77"/>
              </a:rPr>
              <a:t>Right</a:t>
            </a:r>
            <a:r>
              <a:rPr lang="en-US" sz="5400" b="1" i="1" dirty="0">
                <a:latin typeface="GALVJI-BOLDOBLIQUE" panose="020B0504020202020204" pitchFamily="34" charset="77"/>
              </a:rPr>
              <a:t> in Sport</a:t>
            </a:r>
          </a:p>
        </p:txBody>
      </p:sp>
      <p:pic>
        <p:nvPicPr>
          <p:cNvPr id="5" name="Picture 4">
            <a:extLst>
              <a:ext uri="{FF2B5EF4-FFF2-40B4-BE49-F238E27FC236}">
                <a16:creationId xmlns:a16="http://schemas.microsoft.com/office/drawing/2014/main" id="{A3A33397-94F8-7E54-F6FC-321666AA678B}"/>
              </a:ext>
            </a:extLst>
          </p:cNvPr>
          <p:cNvPicPr>
            <a:picLocks noChangeAspect="1"/>
          </p:cNvPicPr>
          <p:nvPr/>
        </p:nvPicPr>
        <p:blipFill rotWithShape="1">
          <a:blip r:embed="rId3"/>
          <a:srcRect l="335" t="1848" r="3005" b="1313"/>
          <a:stretch/>
        </p:blipFill>
        <p:spPr>
          <a:xfrm>
            <a:off x="3541041" y="1528739"/>
            <a:ext cx="8650959" cy="5329259"/>
          </a:xfrm>
          <a:prstGeom prst="rect">
            <a:avLst/>
          </a:prstGeom>
          <a:solidFill>
            <a:srgbClr val="FFFFFF">
              <a:shade val="85000"/>
            </a:srgbClr>
          </a:solidFill>
          <a:ln w="3175">
            <a:solidFill>
              <a:srgbClr val="CF971B"/>
            </a:solidFill>
          </a:ln>
          <a:effectLst/>
          <a:scene3d>
            <a:camera prst="orthographicFront"/>
            <a:lightRig rig="twoPt" dir="t">
              <a:rot lat="0" lon="0" rev="7200000"/>
            </a:lightRig>
          </a:scene3d>
          <a:sp3d>
            <a:bevelT w="25400" h="19050"/>
            <a:contourClr>
              <a:srgbClr val="FFFFFF"/>
            </a:contourClr>
          </a:sp3d>
        </p:spPr>
      </p:pic>
      <p:sp>
        <p:nvSpPr>
          <p:cNvPr id="3" name="Content Placeholder 2">
            <a:extLst>
              <a:ext uri="{FF2B5EF4-FFF2-40B4-BE49-F238E27FC236}">
                <a16:creationId xmlns:a16="http://schemas.microsoft.com/office/drawing/2014/main" id="{BE125DA0-0643-4749-8835-E2F705F4C60E}"/>
              </a:ext>
            </a:extLst>
          </p:cNvPr>
          <p:cNvSpPr>
            <a:spLocks noGrp="1"/>
          </p:cNvSpPr>
          <p:nvPr>
            <p:ph idx="1"/>
          </p:nvPr>
        </p:nvSpPr>
        <p:spPr>
          <a:xfrm>
            <a:off x="0" y="1528740"/>
            <a:ext cx="3541041" cy="5329259"/>
          </a:xfrm>
          <a:solidFill>
            <a:srgbClr val="CF971B"/>
          </a:solidFill>
          <a:ln>
            <a:solidFill>
              <a:srgbClr val="CF971B"/>
            </a:solidFill>
          </a:ln>
        </p:spPr>
        <p:txBody>
          <a:bodyPr>
            <a:noAutofit/>
          </a:bodyPr>
          <a:lstStyle/>
          <a:p>
            <a:pPr marL="514350" indent="-514350">
              <a:lnSpc>
                <a:spcPct val="250000"/>
              </a:lnSpc>
              <a:buFont typeface="+mj-lt"/>
              <a:buAutoNum type="arabicPeriod"/>
            </a:pPr>
            <a:r>
              <a:rPr lang="en-US" sz="2000" b="1" dirty="0">
                <a:solidFill>
                  <a:srgbClr val="191919"/>
                </a:solidFill>
              </a:rPr>
              <a:t>Thinking Right in Sport</a:t>
            </a:r>
          </a:p>
          <a:p>
            <a:pPr marL="514350" indent="-514350">
              <a:lnSpc>
                <a:spcPct val="250000"/>
              </a:lnSpc>
              <a:buFont typeface="+mj-lt"/>
              <a:buAutoNum type="arabicPeriod"/>
            </a:pPr>
            <a:r>
              <a:rPr lang="en-US" sz="2000" b="1" dirty="0">
                <a:solidFill>
                  <a:srgbClr val="191919"/>
                </a:solidFill>
              </a:rPr>
              <a:t>Positive Self Talk</a:t>
            </a:r>
          </a:p>
          <a:p>
            <a:pPr marL="514350" indent="-514350">
              <a:lnSpc>
                <a:spcPct val="250000"/>
              </a:lnSpc>
              <a:buFont typeface="+mj-lt"/>
              <a:buAutoNum type="arabicPeriod"/>
            </a:pPr>
            <a:r>
              <a:rPr lang="en-US" sz="2000" b="1" dirty="0">
                <a:solidFill>
                  <a:srgbClr val="191919"/>
                </a:solidFill>
              </a:rPr>
              <a:t>Optimal Arousal</a:t>
            </a:r>
          </a:p>
          <a:p>
            <a:pPr marL="514350" indent="-514350">
              <a:lnSpc>
                <a:spcPct val="250000"/>
              </a:lnSpc>
              <a:buFont typeface="+mj-lt"/>
              <a:buAutoNum type="arabicPeriod"/>
            </a:pPr>
            <a:r>
              <a:rPr lang="en-US" sz="2000" b="1" dirty="0">
                <a:solidFill>
                  <a:srgbClr val="191919"/>
                </a:solidFill>
              </a:rPr>
              <a:t>Concentration</a:t>
            </a:r>
          </a:p>
          <a:p>
            <a:pPr marL="514350" indent="-514350">
              <a:lnSpc>
                <a:spcPct val="250000"/>
              </a:lnSpc>
              <a:buFont typeface="+mj-lt"/>
              <a:buAutoNum type="arabicPeriod"/>
            </a:pPr>
            <a:r>
              <a:rPr lang="en-US" sz="2000" b="1" dirty="0">
                <a:solidFill>
                  <a:srgbClr val="191919"/>
                </a:solidFill>
              </a:rPr>
              <a:t>Confidence</a:t>
            </a:r>
          </a:p>
          <a:p>
            <a:pPr marL="514350" indent="-514350">
              <a:lnSpc>
                <a:spcPct val="250000"/>
              </a:lnSpc>
              <a:buFont typeface="+mj-lt"/>
              <a:buAutoNum type="arabicPeriod"/>
            </a:pPr>
            <a:r>
              <a:rPr lang="en-US" sz="2000" b="1" dirty="0">
                <a:solidFill>
                  <a:srgbClr val="191919"/>
                </a:solidFill>
              </a:rPr>
              <a:t>From Whistle To Snap</a:t>
            </a:r>
          </a:p>
        </p:txBody>
      </p:sp>
    </p:spTree>
    <p:extLst>
      <p:ext uri="{BB962C8B-B14F-4D97-AF65-F5344CB8AC3E}">
        <p14:creationId xmlns:p14="http://schemas.microsoft.com/office/powerpoint/2010/main" val="56564437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E125DA0-0643-4749-8835-E2F705F4C60E}"/>
              </a:ext>
            </a:extLst>
          </p:cNvPr>
          <p:cNvSpPr>
            <a:spLocks noGrp="1"/>
          </p:cNvSpPr>
          <p:nvPr>
            <p:ph idx="1"/>
          </p:nvPr>
        </p:nvSpPr>
        <p:spPr>
          <a:xfrm>
            <a:off x="0" y="1451336"/>
            <a:ext cx="3644348" cy="5406664"/>
          </a:xfrm>
          <a:solidFill>
            <a:srgbClr val="CF971B"/>
          </a:solidFill>
        </p:spPr>
        <p:txBody>
          <a:bodyPr>
            <a:noAutofit/>
          </a:bodyPr>
          <a:lstStyle/>
          <a:p>
            <a:pPr marL="514350" indent="-514350">
              <a:lnSpc>
                <a:spcPct val="250000"/>
              </a:lnSpc>
              <a:buFont typeface="+mj-lt"/>
              <a:buAutoNum type="arabicPeriod"/>
            </a:pPr>
            <a:r>
              <a:rPr lang="en-US" sz="2000" b="1" dirty="0"/>
              <a:t>Mental Toughness</a:t>
            </a:r>
          </a:p>
          <a:p>
            <a:pPr marL="514350" indent="-514350">
              <a:lnSpc>
                <a:spcPct val="250000"/>
              </a:lnSpc>
              <a:buFont typeface="+mj-lt"/>
              <a:buAutoNum type="arabicPeriod"/>
            </a:pPr>
            <a:r>
              <a:rPr lang="en-US" sz="2000" b="1" dirty="0"/>
              <a:t>Emotional Flexibility</a:t>
            </a:r>
          </a:p>
          <a:p>
            <a:pPr marL="514350" indent="-514350">
              <a:lnSpc>
                <a:spcPct val="250000"/>
              </a:lnSpc>
              <a:buFont typeface="+mj-lt"/>
              <a:buAutoNum type="arabicPeriod"/>
            </a:pPr>
            <a:r>
              <a:rPr lang="en-US" sz="2000" b="1" dirty="0"/>
              <a:t>Emotional Responsiveness</a:t>
            </a:r>
          </a:p>
          <a:p>
            <a:pPr marL="514350" indent="-514350">
              <a:lnSpc>
                <a:spcPct val="250000"/>
              </a:lnSpc>
              <a:buFont typeface="+mj-lt"/>
              <a:buAutoNum type="arabicPeriod"/>
            </a:pPr>
            <a:r>
              <a:rPr lang="en-US" sz="2000" b="1" dirty="0"/>
              <a:t>Emotional Strength</a:t>
            </a:r>
          </a:p>
          <a:p>
            <a:pPr marL="514350" indent="-514350">
              <a:lnSpc>
                <a:spcPct val="250000"/>
              </a:lnSpc>
              <a:buFont typeface="+mj-lt"/>
              <a:buAutoNum type="arabicPeriod"/>
            </a:pPr>
            <a:r>
              <a:rPr lang="en-US" sz="2000" b="1" dirty="0"/>
              <a:t>Emotional Resiliency</a:t>
            </a:r>
          </a:p>
          <a:p>
            <a:pPr marL="514350" indent="-514350">
              <a:lnSpc>
                <a:spcPct val="250000"/>
              </a:lnSpc>
              <a:buFont typeface="+mj-lt"/>
              <a:buAutoNum type="arabicPeriod"/>
            </a:pPr>
            <a:r>
              <a:rPr lang="en-US" sz="2000" b="1" dirty="0"/>
              <a:t>Accountability </a:t>
            </a:r>
          </a:p>
          <a:p>
            <a:pPr marL="514350" indent="-514350">
              <a:buFont typeface="+mj-lt"/>
              <a:buAutoNum type="arabicPeriod"/>
            </a:pPr>
            <a:endParaRPr lang="en-US" sz="2000" b="1" dirty="0">
              <a:solidFill>
                <a:schemeClr val="bg1"/>
              </a:solidFill>
            </a:endParaRPr>
          </a:p>
        </p:txBody>
      </p:sp>
      <p:pic>
        <p:nvPicPr>
          <p:cNvPr id="4" name="Picture 3">
            <a:extLst>
              <a:ext uri="{FF2B5EF4-FFF2-40B4-BE49-F238E27FC236}">
                <a16:creationId xmlns:a16="http://schemas.microsoft.com/office/drawing/2014/main" id="{BA6F3E2A-6E12-66AD-9A6E-D7203819324C}"/>
              </a:ext>
            </a:extLst>
          </p:cNvPr>
          <p:cNvPicPr>
            <a:picLocks noChangeAspect="1"/>
          </p:cNvPicPr>
          <p:nvPr/>
        </p:nvPicPr>
        <p:blipFill rotWithShape="1">
          <a:blip r:embed="rId3"/>
          <a:srcRect l="335" t="1848" r="3005" b="1313"/>
          <a:stretch/>
        </p:blipFill>
        <p:spPr>
          <a:xfrm>
            <a:off x="3644348" y="1451337"/>
            <a:ext cx="8454887" cy="5329259"/>
          </a:xfrm>
          <a:prstGeom prst="rect">
            <a:avLst/>
          </a:prstGeom>
          <a:solidFill>
            <a:srgbClr val="FFFFFF">
              <a:shade val="85000"/>
            </a:srgbClr>
          </a:solidFill>
          <a:ln w="3175">
            <a:solidFill>
              <a:srgbClr val="CF971B"/>
            </a:solidFill>
          </a:ln>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EB9B7AC7-747E-4EE0-9C18-5948A14D2C86}"/>
              </a:ext>
            </a:extLst>
          </p:cNvPr>
          <p:cNvSpPr>
            <a:spLocks noGrp="1"/>
          </p:cNvSpPr>
          <p:nvPr>
            <p:ph type="title"/>
          </p:nvPr>
        </p:nvSpPr>
        <p:spPr>
          <a:xfrm>
            <a:off x="2320064" y="100136"/>
            <a:ext cx="7551871" cy="1258434"/>
          </a:xfrm>
          <a:noFill/>
          <a:ln w="19050">
            <a:noFill/>
          </a:ln>
        </p:spPr>
        <p:txBody>
          <a:bodyPr wrap="square">
            <a:noAutofit/>
          </a:bodyPr>
          <a:lstStyle/>
          <a:p>
            <a:pPr algn="ctr"/>
            <a:r>
              <a:rPr lang="en-US" sz="6000" b="1" i="1" dirty="0">
                <a:solidFill>
                  <a:srgbClr val="CF971B"/>
                </a:solidFill>
                <a:latin typeface="GALVJI-BOLDOBLIQUE" panose="020B0504020202020204" pitchFamily="34" charset="77"/>
              </a:rPr>
              <a:t>Mental Toughness</a:t>
            </a:r>
          </a:p>
        </p:txBody>
      </p:sp>
    </p:spTree>
    <p:extLst>
      <p:ext uri="{BB962C8B-B14F-4D97-AF65-F5344CB8AC3E}">
        <p14:creationId xmlns:p14="http://schemas.microsoft.com/office/powerpoint/2010/main" val="3816603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0A3DD0C-189E-0945-A69C-7027D73AA7A2}"/>
              </a:ext>
            </a:extLst>
          </p:cNvPr>
          <p:cNvCxnSpPr>
            <a:cxnSpLocks/>
          </p:cNvCxnSpPr>
          <p:nvPr/>
        </p:nvCxnSpPr>
        <p:spPr>
          <a:xfrm>
            <a:off x="6175717" y="2919046"/>
            <a:ext cx="934767" cy="21442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CF4A98A-DAA0-FA4C-8993-392CD3C277B4}"/>
              </a:ext>
            </a:extLst>
          </p:cNvPr>
          <p:cNvSpPr txBox="1"/>
          <p:nvPr/>
        </p:nvSpPr>
        <p:spPr>
          <a:xfrm>
            <a:off x="5464820" y="5800671"/>
            <a:ext cx="2356560" cy="923330"/>
          </a:xfrm>
          <a:prstGeom prst="rect">
            <a:avLst/>
          </a:prstGeom>
          <a:solidFill>
            <a:schemeClr val="bg1"/>
          </a:solidFill>
          <a:effectLst>
            <a:glow rad="11762">
              <a:srgbClr val="FFFF00">
                <a:alpha val="43000"/>
              </a:srgbClr>
            </a:glow>
            <a:softEdge rad="152125"/>
          </a:effectLst>
        </p:spPr>
        <p:txBody>
          <a:bodyPr wrap="square" rtlCol="0">
            <a:spAutoFit/>
          </a:bodyPr>
          <a:lstStyle/>
          <a:p>
            <a:pPr algn="ctr"/>
            <a:r>
              <a:rPr lang="en-US" sz="5400" b="1" u="sng" dirty="0"/>
              <a:t>FOCUS</a:t>
            </a:r>
          </a:p>
        </p:txBody>
      </p:sp>
    </p:spTree>
    <p:extLst>
      <p:ext uri="{BB962C8B-B14F-4D97-AF65-F5344CB8AC3E}">
        <p14:creationId xmlns:p14="http://schemas.microsoft.com/office/powerpoint/2010/main" val="191980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ED34398E-ED8F-2B4D-8D22-4B089F7EA7EB}"/>
              </a:ext>
            </a:extLst>
          </p:cNvPr>
          <p:cNvSpPr>
            <a:spLocks noGrp="1"/>
          </p:cNvSpPr>
          <p:nvPr>
            <p:ph type="title"/>
          </p:nvPr>
        </p:nvSpPr>
        <p:spPr>
          <a:xfrm>
            <a:off x="764498" y="548640"/>
            <a:ext cx="3767550" cy="5431536"/>
          </a:xfrm>
        </p:spPr>
        <p:txBody>
          <a:bodyPr>
            <a:normAutofit/>
          </a:bodyPr>
          <a:lstStyle/>
          <a:p>
            <a:r>
              <a:rPr lang="en-US" sz="5400" b="1" dirty="0"/>
              <a:t>REFERENCES</a:t>
            </a:r>
          </a:p>
        </p:txBody>
      </p:sp>
      <p:sp>
        <p:nvSpPr>
          <p:cNvPr id="4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2AB339FE-6AFF-6C42-99DF-C9FB85796130}"/>
              </a:ext>
            </a:extLst>
          </p:cNvPr>
          <p:cNvSpPr>
            <a:spLocks noGrp="1"/>
          </p:cNvSpPr>
          <p:nvPr>
            <p:ph idx="1"/>
          </p:nvPr>
        </p:nvSpPr>
        <p:spPr>
          <a:xfrm>
            <a:off x="5126418" y="552091"/>
            <a:ext cx="6224335" cy="5431536"/>
          </a:xfrm>
        </p:spPr>
        <p:txBody>
          <a:bodyPr anchor="ctr">
            <a:normAutofit/>
          </a:bodyPr>
          <a:lstStyle/>
          <a:p>
            <a:pPr marL="0" indent="-457200">
              <a:buNone/>
            </a:pPr>
            <a:r>
              <a:rPr lang="en-US" b="1" dirty="0">
                <a:latin typeface="+mj-lt"/>
                <a:cs typeface="Times New Roman" panose="02020603050405020304" pitchFamily="18" charset="0"/>
              </a:rPr>
              <a:t>McGuire, R. Ph.D., </a:t>
            </a:r>
            <a:r>
              <a:rPr lang="en-US" b="1" dirty="0" err="1">
                <a:latin typeface="+mj-lt"/>
                <a:cs typeface="Times New Roman" panose="02020603050405020304" pitchFamily="18" charset="0"/>
              </a:rPr>
              <a:t>Selking</a:t>
            </a:r>
            <a:r>
              <a:rPr lang="en-US" b="1" dirty="0">
                <a:latin typeface="+mj-lt"/>
                <a:cs typeface="Times New Roman" panose="02020603050405020304" pitchFamily="18" charset="0"/>
              </a:rPr>
              <a:t>, A. Ph.D., &amp; Ivey, P. Ph.D. (2018). </a:t>
            </a:r>
            <a:r>
              <a:rPr lang="en-US" b="1" i="1" dirty="0">
                <a:latin typeface="+mj-lt"/>
                <a:cs typeface="Times New Roman" panose="02020603050405020304" pitchFamily="18" charset="0"/>
              </a:rPr>
              <a:t>Building A Culture Of Mental Toughness: The pyramid model. </a:t>
            </a:r>
            <a:r>
              <a:rPr lang="en-US" b="1" dirty="0">
                <a:latin typeface="+mj-lt"/>
                <a:cs typeface="Times New Roman" panose="02020603050405020304" pitchFamily="18" charset="0"/>
              </a:rPr>
              <a:t>Championship Productions. </a:t>
            </a:r>
          </a:p>
          <a:p>
            <a:pPr marL="0" indent="-457200">
              <a:buNone/>
            </a:pPr>
            <a:r>
              <a:rPr lang="en-US" b="1" dirty="0">
                <a:latin typeface="+mj-lt"/>
                <a:cs typeface="Times New Roman" panose="02020603050405020304" pitchFamily="18" charset="0"/>
              </a:rPr>
              <a:t>https://</a:t>
            </a:r>
            <a:r>
              <a:rPr lang="en-US" b="1" dirty="0" err="1">
                <a:latin typeface="+mj-lt"/>
                <a:cs typeface="Times New Roman" panose="02020603050405020304" pitchFamily="18" charset="0"/>
              </a:rPr>
              <a:t>www.championshipproductions.com</a:t>
            </a:r>
            <a:r>
              <a:rPr lang="en-US" b="1" dirty="0">
                <a:latin typeface="+mj-lt"/>
                <a:cs typeface="Times New Roman" panose="02020603050405020304" pitchFamily="18" charset="0"/>
              </a:rPr>
              <a:t>/</a:t>
            </a:r>
            <a:r>
              <a:rPr lang="en-US" b="1" dirty="0" err="1">
                <a:latin typeface="+mj-lt"/>
                <a:cs typeface="Times New Roman" panose="02020603050405020304" pitchFamily="18" charset="0"/>
              </a:rPr>
              <a:t>cgi</a:t>
            </a:r>
            <a:r>
              <a:rPr lang="en-US" b="1" dirty="0">
                <a:latin typeface="+mj-lt"/>
                <a:cs typeface="Times New Roman" panose="02020603050405020304" pitchFamily="18" charset="0"/>
              </a:rPr>
              <a:t>-bin/champ/p/Performance-Training/Building-a-Culture-of-Mental-Toughness-The-Pyramid-Model_GD-05436.html</a:t>
            </a:r>
            <a:endParaRPr lang="en-US" b="1" i="1" dirty="0">
              <a:latin typeface="+mj-lt"/>
              <a:cs typeface="Times New Roman" panose="02020603050405020304" pitchFamily="18" charset="0"/>
            </a:endParaRPr>
          </a:p>
        </p:txBody>
      </p:sp>
    </p:spTree>
    <p:extLst>
      <p:ext uri="{BB962C8B-B14F-4D97-AF65-F5344CB8AC3E}">
        <p14:creationId xmlns:p14="http://schemas.microsoft.com/office/powerpoint/2010/main" val="297609686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TotalTime>
  <Words>762</Words>
  <Application>Microsoft Macintosh PowerPoint</Application>
  <PresentationFormat>Widescreen</PresentationFormat>
  <Paragraphs>47</Paragraphs>
  <Slides>7</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GALVJI-BOLDOBLIQUE</vt:lpstr>
      <vt:lpstr>1_Office Theme</vt:lpstr>
      <vt:lpstr>Office Theme</vt:lpstr>
      <vt:lpstr>MENTAL CONDITIONING </vt:lpstr>
      <vt:lpstr>Mcguire-Ivey-Selking Model of Mental Toughness </vt:lpstr>
      <vt:lpstr>2 COMPONENTS</vt:lpstr>
      <vt:lpstr>Thinking Right in Sport</vt:lpstr>
      <vt:lpstr>Mental Toughness</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4th Down University Mental Conditioning </dc:title>
  <dc:creator>Luke Jackson</dc:creator>
  <cp:lastModifiedBy>Dan Lundy</cp:lastModifiedBy>
  <cp:revision>13</cp:revision>
  <dcterms:created xsi:type="dcterms:W3CDTF">2022-08-04T14:51:41Z</dcterms:created>
  <dcterms:modified xsi:type="dcterms:W3CDTF">2022-08-26T16:45:53Z</dcterms:modified>
</cp:coreProperties>
</file>